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46" r:id="rId1"/>
  </p:sldMasterIdLst>
  <p:notesMasterIdLst>
    <p:notesMasterId r:id="rId18"/>
  </p:notesMasterIdLst>
  <p:sldIdLst>
    <p:sldId id="968" r:id="rId2"/>
    <p:sldId id="961" r:id="rId3"/>
    <p:sldId id="963" r:id="rId4"/>
    <p:sldId id="940" r:id="rId5"/>
    <p:sldId id="941" r:id="rId6"/>
    <p:sldId id="942" r:id="rId7"/>
    <p:sldId id="943" r:id="rId8"/>
    <p:sldId id="945" r:id="rId9"/>
    <p:sldId id="947" r:id="rId10"/>
    <p:sldId id="957" r:id="rId11"/>
    <p:sldId id="949" r:id="rId12"/>
    <p:sldId id="958" r:id="rId13"/>
    <p:sldId id="951" r:id="rId14"/>
    <p:sldId id="959" r:id="rId15"/>
    <p:sldId id="960" r:id="rId16"/>
    <p:sldId id="95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235"/>
    <p:restoredTop sz="94663"/>
  </p:normalViewPr>
  <p:slideViewPr>
    <p:cSldViewPr snapToGrid="0" snapToObjects="1">
      <p:cViewPr varScale="1">
        <p:scale>
          <a:sx n="78" d="100"/>
          <a:sy n="78" d="100"/>
        </p:scale>
        <p:origin x="200" y="10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7F2940-A880-8840-8BF6-6D3CA0E7D23F}" type="datetimeFigureOut">
              <a:rPr lang="en-US" smtClean="0"/>
              <a:t>8/19/20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FC50C-6499-5945-AD50-B16CFF5BE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681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E1E2E-B56A-BA47-86A0-29C52F54413B}" type="datetimeFigureOut">
              <a:rPr lang="en-US" smtClean="0"/>
              <a:t>8/19/20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F8E2DCD-7338-764E-95B9-591868A8E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667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E1E2E-B56A-BA47-86A0-29C52F54413B}" type="datetimeFigureOut">
              <a:rPr lang="en-US" smtClean="0"/>
              <a:t>8/19/20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F8E2DCD-7338-764E-95B9-591868A8E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951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E1E2E-B56A-BA47-86A0-29C52F54413B}" type="datetimeFigureOut">
              <a:rPr lang="en-US" smtClean="0"/>
              <a:t>8/19/20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F8E2DCD-7338-764E-95B9-591868A8EA9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979902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E1E2E-B56A-BA47-86A0-29C52F54413B}" type="datetimeFigureOut">
              <a:rPr lang="en-US" smtClean="0"/>
              <a:t>8/19/20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F8E2DCD-7338-764E-95B9-591868A8E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8773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E1E2E-B56A-BA47-86A0-29C52F54413B}" type="datetimeFigureOut">
              <a:rPr lang="en-US" smtClean="0"/>
              <a:t>8/19/20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F8E2DCD-7338-764E-95B9-591868A8EA98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37137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E1E2E-B56A-BA47-86A0-29C52F54413B}" type="datetimeFigureOut">
              <a:rPr lang="en-US" smtClean="0"/>
              <a:t>8/19/20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F8E2DCD-7338-764E-95B9-591868A8E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7990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E1E2E-B56A-BA47-86A0-29C52F54413B}" type="datetimeFigureOut">
              <a:rPr lang="en-US" smtClean="0"/>
              <a:t>8/19/20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2DCD-7338-764E-95B9-591868A8E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8015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E1E2E-B56A-BA47-86A0-29C52F54413B}" type="datetimeFigureOut">
              <a:rPr lang="en-US" smtClean="0"/>
              <a:t>8/19/20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2DCD-7338-764E-95B9-591868A8E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15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E1E2E-B56A-BA47-86A0-29C52F54413B}" type="datetimeFigureOut">
              <a:rPr lang="en-US" smtClean="0"/>
              <a:t>8/19/20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2DCD-7338-764E-95B9-591868A8E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392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E1E2E-B56A-BA47-86A0-29C52F54413B}" type="datetimeFigureOut">
              <a:rPr lang="en-US" smtClean="0"/>
              <a:t>8/19/20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F8E2DCD-7338-764E-95B9-591868A8E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9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E1E2E-B56A-BA47-86A0-29C52F54413B}" type="datetimeFigureOut">
              <a:rPr lang="en-US" smtClean="0"/>
              <a:t>8/19/20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F8E2DCD-7338-764E-95B9-591868A8E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683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E1E2E-B56A-BA47-86A0-29C52F54413B}" type="datetimeFigureOut">
              <a:rPr lang="en-US" smtClean="0"/>
              <a:t>8/19/20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F8E2DCD-7338-764E-95B9-591868A8E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82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E1E2E-B56A-BA47-86A0-29C52F54413B}" type="datetimeFigureOut">
              <a:rPr lang="en-US" smtClean="0"/>
              <a:t>8/19/20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2DCD-7338-764E-95B9-591868A8E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046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E1E2E-B56A-BA47-86A0-29C52F54413B}" type="datetimeFigureOut">
              <a:rPr lang="en-US" smtClean="0"/>
              <a:t>8/19/20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2DCD-7338-764E-95B9-591868A8E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366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E1E2E-B56A-BA47-86A0-29C52F54413B}" type="datetimeFigureOut">
              <a:rPr lang="en-US" smtClean="0"/>
              <a:t>8/19/20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2DCD-7338-764E-95B9-591868A8E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819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E1E2E-B56A-BA47-86A0-29C52F54413B}" type="datetimeFigureOut">
              <a:rPr lang="en-US" smtClean="0"/>
              <a:t>8/19/20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F8E2DCD-7338-764E-95B9-591868A8E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08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</a:defRPr>
            </a:lvl1pPr>
          </a:lstStyle>
          <a:p>
            <a:fld id="{99DE1E2E-B56A-BA47-86A0-29C52F54413B}" type="datetimeFigureOut">
              <a:rPr lang="en-US" smtClean="0"/>
              <a:pPr/>
              <a:t>8/19/20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0" i="0">
                <a:solidFill>
                  <a:srgbClr val="FEFFFF"/>
                </a:solidFill>
                <a:latin typeface="Open Sans" panose="020B0606030504020204" pitchFamily="34" charset="0"/>
              </a:defRPr>
            </a:lvl1pPr>
          </a:lstStyle>
          <a:p>
            <a:fld id="{8F8E2DCD-7338-764E-95B9-591868A8EA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491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  <p:sldLayoutId id="2147483958" r:id="rId12"/>
    <p:sldLayoutId id="2147483959" r:id="rId13"/>
    <p:sldLayoutId id="2147483960" r:id="rId14"/>
    <p:sldLayoutId id="2147483961" r:id="rId15"/>
    <p:sldLayoutId id="214748396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tx1">
              <a:lumMod val="85000"/>
              <a:lumOff val="15000"/>
            </a:schemeClr>
          </a:solidFill>
          <a:latin typeface="Open Sans" panose="020B0606030504020204" pitchFamily="34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b="0" i="0" kern="1200">
          <a:solidFill>
            <a:schemeClr val="tx1">
              <a:lumMod val="75000"/>
              <a:lumOff val="25000"/>
            </a:schemeClr>
          </a:solidFill>
          <a:latin typeface="Open Sans" panose="020B0606030504020204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b="0" i="0" kern="1200">
          <a:solidFill>
            <a:schemeClr val="tx1">
              <a:lumMod val="75000"/>
              <a:lumOff val="25000"/>
            </a:schemeClr>
          </a:solidFill>
          <a:latin typeface="Open Sans" panose="020B0606030504020204" pitchFamily="34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b="0" i="0" kern="1200">
          <a:solidFill>
            <a:schemeClr val="tx1">
              <a:lumMod val="75000"/>
              <a:lumOff val="25000"/>
            </a:schemeClr>
          </a:solidFill>
          <a:latin typeface="Open Sans" panose="020B0606030504020204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b="0" i="0" kern="1200">
          <a:solidFill>
            <a:schemeClr val="tx1">
              <a:lumMod val="75000"/>
              <a:lumOff val="25000"/>
            </a:schemeClr>
          </a:solidFill>
          <a:latin typeface="Open Sans" panose="020B0606030504020204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b="0" i="0" kern="1200">
          <a:solidFill>
            <a:schemeClr val="tx1">
              <a:lumMod val="75000"/>
              <a:lumOff val="25000"/>
            </a:schemeClr>
          </a:solidFill>
          <a:latin typeface="Open Sans" panose="020B0606030504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0E42C-A6D0-094B-8699-44BD944622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UDL Preparation Class Activity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4D8CED-4122-CB48-BDBA-4F2A5BE90F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Math Lesson using GO MATH (District adopted)</a:t>
            </a:r>
          </a:p>
        </p:txBody>
      </p:sp>
      <p:pic>
        <p:nvPicPr>
          <p:cNvPr id="5" name="Picture 4" descr="Classroom of middle school students at desk">
            <a:extLst>
              <a:ext uri="{FF2B5EF4-FFF2-40B4-BE49-F238E27FC236}">
                <a16:creationId xmlns:a16="http://schemas.microsoft.com/office/drawing/2014/main" id="{24B87A67-63CF-0446-B603-C4B591D22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1031" y="289714"/>
            <a:ext cx="3562792" cy="267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643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oy thinking about proble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2677" y="3429000"/>
            <a:ext cx="4666705" cy="262502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33714D-A9CC-7747-B63E-118746A0F336}"/>
              </a:ext>
            </a:extLst>
          </p:cNvPr>
          <p:cNvSpPr txBox="1"/>
          <p:nvPr/>
        </p:nvSpPr>
        <p:spPr>
          <a:xfrm>
            <a:off x="1990182" y="2001570"/>
            <a:ext cx="8615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can I break apart addends to add numbers?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42012" y="330656"/>
            <a:ext cx="8788037" cy="1398132"/>
          </a:xfrm>
        </p:spPr>
        <p:txBody>
          <a:bodyPr anchor="ctr">
            <a:norm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Our Question of the day: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2480483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9668" y="318407"/>
            <a:ext cx="8281632" cy="891540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Try This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0409" y="2189172"/>
            <a:ext cx="7749540" cy="10487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100" dirty="0"/>
              <a:t>Jennifer has 27 </a:t>
            </a:r>
            <a:r>
              <a:rPr lang="en-US" sz="2100" dirty="0" err="1"/>
              <a:t>Pokemon</a:t>
            </a:r>
            <a:r>
              <a:rPr lang="en-US" sz="2100" dirty="0"/>
              <a:t> cards on her desk and Carlo has 48 </a:t>
            </a:r>
            <a:r>
              <a:rPr lang="en-US" sz="2100" dirty="0" err="1"/>
              <a:t>Pokemon</a:t>
            </a:r>
            <a:r>
              <a:rPr lang="en-US" sz="2100" dirty="0"/>
              <a:t> cards.  If you put all of the cards into a pile, how many cards would you have altogether?</a:t>
            </a:r>
          </a:p>
        </p:txBody>
      </p:sp>
      <p:pic>
        <p:nvPicPr>
          <p:cNvPr id="4" name="Picture 3" descr="deck of pokémon card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4747" y="3933554"/>
            <a:ext cx="1793921" cy="1861457"/>
          </a:xfrm>
          <a:prstGeom prst="rect">
            <a:avLst/>
          </a:prstGeom>
        </p:spPr>
      </p:pic>
      <p:pic>
        <p:nvPicPr>
          <p:cNvPr id="5" name="Picture 4" descr="Example of addends 27 + 48 same as 20 + 7 plus 40 + 8 which would equal 60 +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9667" y="3454473"/>
            <a:ext cx="6156176" cy="219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84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392661"/>
            <a:ext cx="8231779" cy="1137083"/>
          </a:xfrm>
          <a:noFill/>
        </p:spPr>
        <p:txBody>
          <a:bodyPr anchor="ctr">
            <a:normAutofit fontScale="90000"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Work with a Partner to solve the problems</a:t>
            </a:r>
          </a:p>
        </p:txBody>
      </p:sp>
      <p:pic>
        <p:nvPicPr>
          <p:cNvPr id="4" name="Picture 3" descr="break apart addends example. break apart 35 + 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700" y="1972656"/>
            <a:ext cx="3781201" cy="1918403"/>
          </a:xfrm>
          <a:prstGeom prst="rect">
            <a:avLst/>
          </a:prstGeom>
        </p:spPr>
      </p:pic>
      <p:pic>
        <p:nvPicPr>
          <p:cNvPr id="5" name="Picture 4" descr="break apart addends example. break apart 43 +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2898" y="4476519"/>
            <a:ext cx="5610581" cy="154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713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reak apart addends example. break apart 43 +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4566" y="4237263"/>
            <a:ext cx="5610581" cy="15459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F05EA3-1900-F548-AFFB-28F468AE15A2}"/>
              </a:ext>
            </a:extLst>
          </p:cNvPr>
          <p:cNvSpPr txBox="1"/>
          <p:nvPr/>
        </p:nvSpPr>
        <p:spPr>
          <a:xfrm>
            <a:off x="2314798" y="4582842"/>
            <a:ext cx="31497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Using addends, how did you solve the problem of:</a:t>
            </a:r>
          </a:p>
          <a:p>
            <a:r>
              <a:rPr lang="en-US" dirty="0"/>
              <a:t>43 + 29</a:t>
            </a:r>
          </a:p>
        </p:txBody>
      </p:sp>
      <p:pic>
        <p:nvPicPr>
          <p:cNvPr id="4" name="Picture 3" descr="break apart addends example. break apart 35 + 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4799" y="1773793"/>
            <a:ext cx="3781201" cy="19184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132F2BE-BBC5-274D-BFAB-1502CEAF171E}"/>
              </a:ext>
            </a:extLst>
          </p:cNvPr>
          <p:cNvSpPr txBox="1"/>
          <p:nvPr/>
        </p:nvSpPr>
        <p:spPr>
          <a:xfrm>
            <a:off x="6662513" y="2363662"/>
            <a:ext cx="3214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Using addends, how did you solve the problem of:</a:t>
            </a:r>
          </a:p>
          <a:p>
            <a:r>
              <a:rPr lang="en-US" dirty="0"/>
              <a:t>35 + 54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4799" y="340256"/>
            <a:ext cx="8088680" cy="888470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How did you solve the problems?</a:t>
            </a:r>
          </a:p>
        </p:txBody>
      </p:sp>
    </p:spTree>
    <p:extLst>
      <p:ext uri="{BB962C8B-B14F-4D97-AF65-F5344CB8AC3E}">
        <p14:creationId xmlns:p14="http://schemas.microsoft.com/office/powerpoint/2010/main" val="3107522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675" y="252249"/>
            <a:ext cx="8121222" cy="1229711"/>
          </a:xfrm>
          <a:noFill/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Practice Time: Practice your work   (15 minutes)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0842" y="1481960"/>
            <a:ext cx="7481076" cy="43522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/>
              <a:t>Appetizer (Everyone Must Do):</a:t>
            </a:r>
          </a:p>
          <a:p>
            <a:pPr marL="0" indent="0">
              <a:buNone/>
            </a:pPr>
            <a:r>
              <a:rPr lang="en-US" sz="1800" dirty="0"/>
              <a:t>Math Workbook 4, 5, 6, 7</a:t>
            </a:r>
          </a:p>
          <a:p>
            <a:pPr marL="0" indent="0">
              <a:buNone/>
            </a:pPr>
            <a:r>
              <a:rPr lang="en-US" sz="1800" b="1" dirty="0"/>
              <a:t>Entrée (Choose 1 to Complete):</a:t>
            </a:r>
          </a:p>
          <a:p>
            <a:pPr marL="0" indent="0">
              <a:buNone/>
            </a:pPr>
            <a:r>
              <a:rPr lang="en-US" sz="1800" dirty="0"/>
              <a:t>Work with a Partner:  Math Workbook 8, 9, 10</a:t>
            </a:r>
          </a:p>
          <a:p>
            <a:pPr marL="0" indent="0">
              <a:buNone/>
            </a:pPr>
            <a:r>
              <a:rPr lang="en-US" sz="1800" dirty="0"/>
              <a:t>Computer Time: Personal Math Trainer </a:t>
            </a:r>
          </a:p>
          <a:p>
            <a:pPr marL="0" indent="0">
              <a:buNone/>
            </a:pPr>
            <a:r>
              <a:rPr lang="en-US" sz="1800" dirty="0"/>
              <a:t>Group Work:  Work on Math with Mrs. Dozier</a:t>
            </a:r>
          </a:p>
          <a:p>
            <a:pPr marL="0" indent="0">
              <a:buNone/>
            </a:pPr>
            <a:r>
              <a:rPr lang="en-US" sz="1800" b="1" dirty="0"/>
              <a:t>Dessert (Complete if you have time):</a:t>
            </a:r>
          </a:p>
          <a:p>
            <a:pPr marL="0" indent="0">
              <a:buNone/>
            </a:pPr>
            <a:r>
              <a:rPr lang="en-US" sz="1800" dirty="0"/>
              <a:t>Poster</a:t>
            </a:r>
            <a:r>
              <a:rPr lang="en-US" sz="1800" b="1" dirty="0"/>
              <a:t>: </a:t>
            </a:r>
            <a:r>
              <a:rPr lang="en-US" sz="1800" dirty="0"/>
              <a:t>Create a word problem poster using 2 digit addition, make an answer key on the back</a:t>
            </a:r>
          </a:p>
          <a:p>
            <a:pPr marL="0" indent="0">
              <a:buNone/>
            </a:pPr>
            <a:r>
              <a:rPr lang="en-US" sz="1800" dirty="0"/>
              <a:t>Enrich Worksheet</a:t>
            </a:r>
          </a:p>
          <a:p>
            <a:pPr marL="0" indent="0">
              <a:buNone/>
            </a:pPr>
            <a:r>
              <a:rPr lang="en-US" sz="1800" dirty="0"/>
              <a:t>Game with a Partner: 2 Digit Shuffle</a:t>
            </a:r>
          </a:p>
        </p:txBody>
      </p:sp>
      <p:pic>
        <p:nvPicPr>
          <p:cNvPr id="4" name="Picture 3" descr="exampl diner menu ic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9575" y="1555608"/>
            <a:ext cx="1786643" cy="231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142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2032" y="1071317"/>
            <a:ext cx="7965076" cy="891540"/>
          </a:xfrm>
          <a:noFill/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Exit Ticket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2032" y="2238158"/>
            <a:ext cx="7965076" cy="30767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100" dirty="0"/>
              <a:t>Thao read 19 pages in her chapter book on Monday. She read 12 pages on Tuesday.  How many pages did Julie read this week?</a:t>
            </a:r>
          </a:p>
          <a:p>
            <a:pPr marL="0" indent="0">
              <a:buNone/>
            </a:pPr>
            <a:endParaRPr lang="en-US" sz="2100" dirty="0"/>
          </a:p>
          <a:p>
            <a:pPr marL="0" indent="0">
              <a:buNone/>
            </a:pPr>
            <a:endParaRPr lang="en-US" sz="2100" dirty="0"/>
          </a:p>
          <a:p>
            <a:pPr marL="0" indent="0">
              <a:buNone/>
            </a:pPr>
            <a:r>
              <a:rPr lang="en-US" sz="2100" dirty="0"/>
              <a:t>Show your work. </a:t>
            </a:r>
          </a:p>
        </p:txBody>
      </p:sp>
    </p:spTree>
    <p:extLst>
      <p:ext uri="{BB962C8B-B14F-4D97-AF65-F5344CB8AC3E}">
        <p14:creationId xmlns:p14="http://schemas.microsoft.com/office/powerpoint/2010/main" val="36126211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D9C392B-05FF-2741-A820-B50D6E165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Debrief: </a:t>
            </a:r>
            <a:r>
              <a:rPr lang="en-US" b="1" dirty="0"/>
              <a:t>What UDL solutions were used?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9237465-D855-574B-9892-1EA645847A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Add to your forms in right column of SOLUTIONS</a:t>
            </a:r>
          </a:p>
          <a:p>
            <a:r>
              <a:rPr lang="en-US" dirty="0"/>
              <a:t>Manipulatives</a:t>
            </a:r>
          </a:p>
          <a:p>
            <a:r>
              <a:rPr lang="en-US" dirty="0"/>
              <a:t>Use of playing cards </a:t>
            </a:r>
          </a:p>
          <a:p>
            <a:r>
              <a:rPr lang="en-US" dirty="0"/>
              <a:t>White Boards</a:t>
            </a:r>
          </a:p>
          <a:p>
            <a:r>
              <a:rPr lang="en-US" dirty="0"/>
              <a:t>Talked to Jacob prior to lesson to upfront answer</a:t>
            </a:r>
          </a:p>
          <a:p>
            <a:r>
              <a:rPr lang="en-US" dirty="0"/>
              <a:t>Group time and choice of way to solve</a:t>
            </a:r>
          </a:p>
          <a:p>
            <a:r>
              <a:rPr lang="en-US" dirty="0"/>
              <a:t>Diner menu of choice at the end +++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844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48989" y="683445"/>
            <a:ext cx="8586525" cy="1234440"/>
          </a:xfrm>
        </p:spPr>
        <p:txBody>
          <a:bodyPr anchor="ctr">
            <a:normAutofit/>
          </a:bodyPr>
          <a:lstStyle/>
          <a:p>
            <a:pPr algn="ctr"/>
            <a:r>
              <a:rPr lang="en-US" sz="3600" b="1" dirty="0"/>
              <a:t>Go Math Sample Lesson</a:t>
            </a:r>
            <a:br>
              <a:rPr lang="en-US" sz="3600" b="1" dirty="0"/>
            </a:br>
            <a:r>
              <a:rPr lang="en-US" sz="3600" b="1" dirty="0"/>
              <a:t>2</a:t>
            </a:r>
            <a:r>
              <a:rPr lang="en-US" sz="3600" b="1" baseline="30000" dirty="0"/>
              <a:t>nd</a:t>
            </a:r>
            <a:r>
              <a:rPr lang="en-US" sz="3600" b="1" dirty="0"/>
              <a:t> Grade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48989" y="5005933"/>
            <a:ext cx="8121831" cy="1186605"/>
          </a:xfrm>
        </p:spPr>
        <p:txBody>
          <a:bodyPr>
            <a:normAutofit/>
          </a:bodyPr>
          <a:lstStyle/>
          <a:p>
            <a:pPr algn="l"/>
            <a:r>
              <a:rPr lang="en-US" sz="1800" dirty="0"/>
              <a:t>With the lesson provided use the Lesson Plan Template and move the lesson into that format.</a:t>
            </a:r>
          </a:p>
        </p:txBody>
      </p:sp>
      <p:pic>
        <p:nvPicPr>
          <p:cNvPr id="4" name="Picture 3" descr="words go math on top of duckling"/>
          <p:cNvPicPr>
            <a:picLocks noChangeAspect="1"/>
          </p:cNvPicPr>
          <p:nvPr/>
        </p:nvPicPr>
        <p:blipFill rotWithShape="1">
          <a:blip r:embed="rId2"/>
          <a:srcRect t="14898" b="30354"/>
          <a:stretch/>
        </p:blipFill>
        <p:spPr>
          <a:xfrm>
            <a:off x="7900988" y="2016022"/>
            <a:ext cx="2934527" cy="2409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315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3359A-D632-9348-9D7C-7C76FD6C9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306333"/>
            <a:ext cx="8352305" cy="1280890"/>
          </a:xfrm>
        </p:spPr>
        <p:txBody>
          <a:bodyPr anchor="ctr"/>
          <a:lstStyle/>
          <a:p>
            <a:pPr algn="ctr"/>
            <a:r>
              <a:rPr lang="en-US" dirty="0"/>
              <a:t>Identify Barriers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7991A-EC1E-A948-91E7-3BACC5797F8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pairs look at your plans.</a:t>
            </a:r>
          </a:p>
          <a:p>
            <a:r>
              <a:rPr lang="en-US" dirty="0"/>
              <a:t>Did you put most of the same info into each section.  Make adjustments based on your discussion.</a:t>
            </a:r>
          </a:p>
          <a:p>
            <a:r>
              <a:rPr lang="en-US" dirty="0"/>
              <a:t>At each step determine if what is required would be a barrier to any student.  If yes, what is the barrier. (IT IS NEVER A STUDENT)</a:t>
            </a:r>
          </a:p>
        </p:txBody>
      </p:sp>
      <p:pic>
        <p:nvPicPr>
          <p:cNvPr id="7" name="Content Placeholder 6" descr="three arrows showing barriers of brick wall. first arrow goes over wall. Second arrow goes under. Third arrow goes through gap in wall">
            <a:extLst>
              <a:ext uri="{FF2B5EF4-FFF2-40B4-BE49-F238E27FC236}">
                <a16:creationId xmlns:a16="http://schemas.microsoft.com/office/drawing/2014/main" id="{C66E9930-ECEE-564B-9F91-354103C9F6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48767" y="2133600"/>
            <a:ext cx="3892750" cy="2922171"/>
          </a:xfrm>
        </p:spPr>
      </p:pic>
    </p:spTree>
    <p:extLst>
      <p:ext uri="{BB962C8B-B14F-4D97-AF65-F5344CB8AC3E}">
        <p14:creationId xmlns:p14="http://schemas.microsoft.com/office/powerpoint/2010/main" val="51951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79303" y="405429"/>
            <a:ext cx="8468447" cy="1234440"/>
          </a:xfrm>
        </p:spPr>
        <p:txBody>
          <a:bodyPr anchor="ctr">
            <a:normAutofit/>
          </a:bodyPr>
          <a:lstStyle/>
          <a:p>
            <a:pPr algn="ctr"/>
            <a:r>
              <a:rPr lang="en-US" sz="3600" dirty="0"/>
              <a:t>Go Math Sample Lesson</a:t>
            </a:r>
            <a:br>
              <a:rPr lang="en-US" sz="3600" dirty="0"/>
            </a:br>
            <a:r>
              <a:rPr lang="en-US" sz="3600" dirty="0"/>
              <a:t>2</a:t>
            </a:r>
            <a:r>
              <a:rPr lang="en-US" sz="3600" baseline="30000" dirty="0"/>
              <a:t>nd</a:t>
            </a:r>
            <a:r>
              <a:rPr lang="en-US" sz="3600" dirty="0"/>
              <a:t> Grade: Roles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2373" y="4540470"/>
            <a:ext cx="8468447" cy="1294881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Roles:</a:t>
            </a:r>
          </a:p>
          <a:p>
            <a:pPr algn="l"/>
            <a:r>
              <a:rPr lang="en-US" dirty="0"/>
              <a:t>Group 1: Students in the classroom participating in the lesson</a:t>
            </a:r>
          </a:p>
          <a:p>
            <a:pPr algn="l"/>
            <a:r>
              <a:rPr lang="en-US" dirty="0"/>
              <a:t>Group 2: Observers writing down what was seen in the lesson</a:t>
            </a:r>
          </a:p>
        </p:txBody>
      </p:sp>
      <p:pic>
        <p:nvPicPr>
          <p:cNvPr id="4" name="Picture 3" descr="words go math on top of duckling"/>
          <p:cNvPicPr>
            <a:picLocks noChangeAspect="1"/>
          </p:cNvPicPr>
          <p:nvPr/>
        </p:nvPicPr>
        <p:blipFill rotWithShape="1">
          <a:blip r:embed="rId2"/>
          <a:srcRect t="14898" b="30354"/>
          <a:stretch/>
        </p:blipFill>
        <p:spPr>
          <a:xfrm>
            <a:off x="7358063" y="2037489"/>
            <a:ext cx="3189687" cy="261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94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7352" y="695597"/>
            <a:ext cx="5797296" cy="891540"/>
          </a:xfrm>
        </p:spPr>
        <p:txBody>
          <a:bodyPr>
            <a:normAutofit/>
          </a:bodyPr>
          <a:lstStyle/>
          <a:p>
            <a:r>
              <a:rPr lang="en-US" dirty="0"/>
              <a:t>Classroom Expectations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5074" y="1797269"/>
            <a:ext cx="8454934" cy="3919364"/>
          </a:xfrm>
        </p:spPr>
        <p:txBody>
          <a:bodyPr>
            <a:noAutofit/>
          </a:bodyPr>
          <a:lstStyle/>
          <a:p>
            <a:pPr marL="385763" indent="-385763">
              <a:buAutoNum type="arabicPeriod"/>
            </a:pPr>
            <a:r>
              <a:rPr lang="en-US" sz="1600" dirty="0"/>
              <a:t>Students will be respectful to all members of the learning community</a:t>
            </a:r>
          </a:p>
          <a:p>
            <a:pPr marL="385763" indent="-385763">
              <a:buAutoNum type="arabicPeriod"/>
            </a:pPr>
            <a:r>
              <a:rPr lang="en-US" sz="1600" dirty="0"/>
              <a:t>Students will explain their thinking and the thinking of others</a:t>
            </a:r>
          </a:p>
          <a:p>
            <a:pPr marL="385763" indent="-385763">
              <a:buAutoNum type="arabicPeriod"/>
            </a:pPr>
            <a:r>
              <a:rPr lang="en-US" sz="1600" dirty="0"/>
              <a:t>Students will ask questions when they do not understand </a:t>
            </a:r>
          </a:p>
          <a:p>
            <a:pPr marL="385763" indent="-385763">
              <a:buAutoNum type="arabicPeriod"/>
            </a:pPr>
            <a:r>
              <a:rPr lang="en-US" sz="1600" dirty="0"/>
              <a:t>We will all work together as equal members of the learning community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Routines:</a:t>
            </a:r>
          </a:p>
          <a:p>
            <a:pPr marL="0" indent="0">
              <a:buNone/>
            </a:pPr>
            <a:r>
              <a:rPr lang="en-US" sz="1600" dirty="0"/>
              <a:t>CHAMPS expectations are put in place for activities</a:t>
            </a:r>
          </a:p>
          <a:p>
            <a:pPr marL="0" indent="0">
              <a:buNone/>
            </a:pPr>
            <a:r>
              <a:rPr lang="en-US" sz="1600" dirty="0"/>
              <a:t>Teacher/Student Game to reinforce CHAMPS</a:t>
            </a:r>
          </a:p>
          <a:p>
            <a:pPr marL="0" indent="0">
              <a:buNone/>
            </a:pPr>
            <a:r>
              <a:rPr lang="en-US" sz="1600" dirty="0"/>
              <a:t>Playing Cards </a:t>
            </a:r>
          </a:p>
        </p:txBody>
      </p:sp>
      <p:pic>
        <p:nvPicPr>
          <p:cNvPr id="4" name="Picture 3" descr="group of k-5 students in classroom rasing their hand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4326" y="4021727"/>
            <a:ext cx="2565683" cy="169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964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818893" y="5942015"/>
            <a:ext cx="9146093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</a:rPr>
              <a:t>S- Mathematicians are learning and growing together</a:t>
            </a: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8144387" y="1997791"/>
            <a:ext cx="2820600" cy="377762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700" dirty="0">
                <a:solidFill>
                  <a:schemeClr val="bg1"/>
                </a:solidFill>
                <a:latin typeface="Open Sans" panose="020B0606030504020204" pitchFamily="34" charset="0"/>
              </a:rPr>
              <a:t>Independent Work</a:t>
            </a:r>
          </a:p>
          <a:p>
            <a:pPr marL="0" indent="0">
              <a:buNone/>
            </a:pPr>
            <a:r>
              <a:rPr lang="en-US" sz="1700" dirty="0">
                <a:solidFill>
                  <a:schemeClr val="bg1"/>
                </a:solidFill>
                <a:latin typeface="Open Sans" panose="020B0606030504020204" pitchFamily="34" charset="0"/>
              </a:rPr>
              <a:t>C- Voice Level 0</a:t>
            </a:r>
          </a:p>
          <a:p>
            <a:pPr marL="0" indent="0">
              <a:buNone/>
            </a:pPr>
            <a:r>
              <a:rPr lang="en-US" sz="1700" dirty="0">
                <a:solidFill>
                  <a:schemeClr val="bg1"/>
                </a:solidFill>
                <a:latin typeface="Open Sans" panose="020B0606030504020204" pitchFamily="34" charset="0"/>
              </a:rPr>
              <a:t>H –Raise your Hand</a:t>
            </a:r>
          </a:p>
          <a:p>
            <a:pPr marL="0" indent="0">
              <a:buNone/>
            </a:pPr>
            <a:r>
              <a:rPr lang="en-US" sz="1700" dirty="0">
                <a:solidFill>
                  <a:schemeClr val="bg1"/>
                </a:solidFill>
                <a:latin typeface="Open Sans" panose="020B0606030504020204" pitchFamily="34" charset="0"/>
              </a:rPr>
              <a:t>A-  Solving Math </a:t>
            </a:r>
          </a:p>
          <a:p>
            <a:pPr marL="0" indent="0">
              <a:buNone/>
            </a:pPr>
            <a:r>
              <a:rPr lang="en-US" sz="1700" dirty="0">
                <a:solidFill>
                  <a:schemeClr val="bg1"/>
                </a:solidFill>
                <a:latin typeface="Open Sans" panose="020B0606030504020204" pitchFamily="34" charset="0"/>
              </a:rPr>
              <a:t>    Problems </a:t>
            </a:r>
          </a:p>
          <a:p>
            <a:pPr marL="0" indent="0">
              <a:buNone/>
            </a:pPr>
            <a:r>
              <a:rPr lang="en-US" sz="1700" dirty="0">
                <a:solidFill>
                  <a:schemeClr val="bg1"/>
                </a:solidFill>
                <a:latin typeface="Open Sans" panose="020B0606030504020204" pitchFamily="34" charset="0"/>
              </a:rPr>
              <a:t>M- Teacher Permission</a:t>
            </a:r>
          </a:p>
          <a:p>
            <a:pPr marL="0" indent="0">
              <a:buNone/>
            </a:pPr>
            <a:r>
              <a:rPr lang="en-US" sz="1700" dirty="0">
                <a:solidFill>
                  <a:schemeClr val="bg1"/>
                </a:solidFill>
                <a:latin typeface="Open Sans" panose="020B0606030504020204" pitchFamily="34" charset="0"/>
              </a:rPr>
              <a:t>P – Completing math work</a:t>
            </a:r>
          </a:p>
          <a:p>
            <a:pPr marL="0" indent="0" algn="ctr">
              <a:buNone/>
            </a:pPr>
            <a:endParaRPr lang="en-US" sz="1350" dirty="0">
              <a:latin typeface="Open Sans" panose="020B0606030504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4983075" y="1997793"/>
            <a:ext cx="2820600" cy="3777622"/>
          </a:xfr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700" dirty="0">
                <a:solidFill>
                  <a:schemeClr val="bg1"/>
                </a:solidFill>
                <a:latin typeface="Open Sans" panose="020B0606030504020204" pitchFamily="34" charset="0"/>
              </a:rPr>
              <a:t>Class Discussion</a:t>
            </a:r>
          </a:p>
          <a:p>
            <a:pPr marL="0" indent="0">
              <a:buNone/>
            </a:pPr>
            <a:r>
              <a:rPr lang="en-US" sz="1700" dirty="0">
                <a:solidFill>
                  <a:schemeClr val="bg1"/>
                </a:solidFill>
                <a:latin typeface="Open Sans" panose="020B0606030504020204" pitchFamily="34" charset="0"/>
              </a:rPr>
              <a:t>C- Voice Level 0 listening</a:t>
            </a:r>
          </a:p>
          <a:p>
            <a:pPr marL="0" indent="0">
              <a:buNone/>
            </a:pPr>
            <a:r>
              <a:rPr lang="en-US" sz="1700" dirty="0">
                <a:solidFill>
                  <a:schemeClr val="bg1"/>
                </a:solidFill>
                <a:latin typeface="Open Sans" panose="020B0606030504020204" pitchFamily="34" charset="0"/>
              </a:rPr>
              <a:t>     Voice Level 2 Speaking</a:t>
            </a:r>
          </a:p>
          <a:p>
            <a:pPr marL="0" indent="0">
              <a:buNone/>
            </a:pPr>
            <a:r>
              <a:rPr lang="en-US" sz="1700" dirty="0">
                <a:solidFill>
                  <a:schemeClr val="bg1"/>
                </a:solidFill>
                <a:latin typeface="Open Sans" panose="020B0606030504020204" pitchFamily="34" charset="0"/>
              </a:rPr>
              <a:t>H – Raise your Hand</a:t>
            </a:r>
          </a:p>
          <a:p>
            <a:pPr marL="0" indent="0">
              <a:buNone/>
            </a:pPr>
            <a:r>
              <a:rPr lang="en-US" sz="1700" dirty="0">
                <a:solidFill>
                  <a:schemeClr val="bg1"/>
                </a:solidFill>
                <a:latin typeface="Open Sans" panose="020B0606030504020204" pitchFamily="34" charset="0"/>
              </a:rPr>
              <a:t>       Silent Signals</a:t>
            </a:r>
          </a:p>
          <a:p>
            <a:pPr marL="0" indent="0">
              <a:buNone/>
            </a:pPr>
            <a:r>
              <a:rPr lang="en-US" sz="1700" dirty="0">
                <a:solidFill>
                  <a:schemeClr val="bg1"/>
                </a:solidFill>
                <a:latin typeface="Open Sans" panose="020B0606030504020204" pitchFamily="34" charset="0"/>
              </a:rPr>
              <a:t>A-  Learning about Math</a:t>
            </a:r>
          </a:p>
          <a:p>
            <a:pPr marL="0" indent="0">
              <a:buNone/>
            </a:pPr>
            <a:r>
              <a:rPr lang="en-US" sz="1700" dirty="0">
                <a:solidFill>
                  <a:schemeClr val="bg1"/>
                </a:solidFill>
                <a:latin typeface="Open Sans" panose="020B0606030504020204" pitchFamily="34" charset="0"/>
              </a:rPr>
              <a:t>M- None</a:t>
            </a:r>
          </a:p>
          <a:p>
            <a:pPr marL="0" indent="0">
              <a:buNone/>
            </a:pPr>
            <a:r>
              <a:rPr lang="en-US" sz="1700" dirty="0">
                <a:solidFill>
                  <a:schemeClr val="bg1"/>
                </a:solidFill>
                <a:latin typeface="Open Sans" panose="020B0606030504020204" pitchFamily="34" charset="0"/>
              </a:rPr>
              <a:t>P – Speaking and listening  </a:t>
            </a:r>
          </a:p>
          <a:p>
            <a:pPr marL="0" indent="0">
              <a:buNone/>
            </a:pPr>
            <a:r>
              <a:rPr lang="en-US" sz="1700" dirty="0">
                <a:solidFill>
                  <a:schemeClr val="bg1"/>
                </a:solidFill>
                <a:latin typeface="Open Sans" panose="020B0606030504020204" pitchFamily="34" charset="0"/>
              </a:rPr>
              <a:t>      Mathematicians</a:t>
            </a:r>
          </a:p>
          <a:p>
            <a:pPr marL="0" indent="0" algn="ctr">
              <a:buNone/>
            </a:pPr>
            <a:endParaRPr lang="en-US" sz="2100" dirty="0">
              <a:latin typeface="Open Sans" panose="020B0606030504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821762" y="1997793"/>
            <a:ext cx="2820601" cy="3777622"/>
          </a:xfr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700" dirty="0">
                <a:latin typeface="Open Sans" panose="020B0606030504020204" pitchFamily="34" charset="0"/>
              </a:rPr>
              <a:t>Group/Partner Talk</a:t>
            </a:r>
          </a:p>
          <a:p>
            <a:pPr marL="0" indent="0">
              <a:buNone/>
            </a:pPr>
            <a:r>
              <a:rPr lang="en-US" sz="1700" dirty="0">
                <a:latin typeface="Open Sans" panose="020B0606030504020204" pitchFamily="34" charset="0"/>
              </a:rPr>
              <a:t>C- Voice Level 1</a:t>
            </a:r>
          </a:p>
          <a:p>
            <a:pPr marL="0" indent="0">
              <a:buNone/>
            </a:pPr>
            <a:r>
              <a:rPr lang="en-US" sz="1700" dirty="0">
                <a:latin typeface="Open Sans" panose="020B0606030504020204" pitchFamily="34" charset="0"/>
              </a:rPr>
              <a:t>H – Ask your partners</a:t>
            </a:r>
          </a:p>
          <a:p>
            <a:pPr marL="0" indent="0">
              <a:buNone/>
            </a:pPr>
            <a:r>
              <a:rPr lang="en-US" sz="1700" dirty="0">
                <a:latin typeface="Open Sans" panose="020B0606030504020204" pitchFamily="34" charset="0"/>
              </a:rPr>
              <a:t>      Raise your Hand</a:t>
            </a:r>
          </a:p>
          <a:p>
            <a:pPr marL="0" indent="0">
              <a:buNone/>
            </a:pPr>
            <a:r>
              <a:rPr lang="en-US" sz="1700" dirty="0">
                <a:latin typeface="Open Sans" panose="020B0606030504020204" pitchFamily="34" charset="0"/>
              </a:rPr>
              <a:t>A-  Solving Math </a:t>
            </a:r>
          </a:p>
          <a:p>
            <a:pPr marL="0" indent="0">
              <a:buNone/>
            </a:pPr>
            <a:r>
              <a:rPr lang="en-US" sz="1700" dirty="0">
                <a:latin typeface="Open Sans" panose="020B0606030504020204" pitchFamily="34" charset="0"/>
              </a:rPr>
              <a:t>    Problems Together</a:t>
            </a:r>
          </a:p>
          <a:p>
            <a:pPr marL="0" indent="0">
              <a:buNone/>
            </a:pPr>
            <a:r>
              <a:rPr lang="en-US" sz="1700" dirty="0">
                <a:latin typeface="Open Sans" panose="020B0606030504020204" pitchFamily="34" charset="0"/>
              </a:rPr>
              <a:t>M- Getting supplies</a:t>
            </a:r>
          </a:p>
          <a:p>
            <a:pPr marL="0" indent="0">
              <a:buNone/>
            </a:pPr>
            <a:r>
              <a:rPr lang="en-US" sz="1700" dirty="0">
                <a:latin typeface="Open Sans" panose="020B0606030504020204" pitchFamily="34" charset="0"/>
              </a:rPr>
              <a:t>P – Speaking and listening  </a:t>
            </a:r>
          </a:p>
          <a:p>
            <a:pPr marL="0" indent="0">
              <a:buNone/>
            </a:pPr>
            <a:r>
              <a:rPr lang="en-US" sz="1700" dirty="0">
                <a:latin typeface="Open Sans" panose="020B0606030504020204" pitchFamily="34" charset="0"/>
              </a:rPr>
              <a:t>      Mathematicians</a:t>
            </a:r>
          </a:p>
          <a:p>
            <a:pPr marL="0" indent="0">
              <a:buNone/>
            </a:pPr>
            <a:endParaRPr lang="en-US" dirty="0">
              <a:latin typeface="Open Sans" panose="020B0606030504020204" pitchFamily="34" charset="0"/>
            </a:endParaRPr>
          </a:p>
          <a:p>
            <a:pPr marL="0" indent="0" algn="ctr">
              <a:buNone/>
            </a:pPr>
            <a:endParaRPr lang="en-US" dirty="0">
              <a:latin typeface="Open Sans" panose="020B0606030504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8894" y="454320"/>
            <a:ext cx="9146093" cy="128089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Welcome Back from Recess</a:t>
            </a:r>
            <a:br>
              <a:rPr lang="en-US" dirty="0"/>
            </a:br>
            <a:r>
              <a:rPr lang="en-US" dirty="0"/>
              <a:t>Today’s Activities</a:t>
            </a:r>
          </a:p>
        </p:txBody>
      </p:sp>
    </p:spTree>
    <p:extLst>
      <p:ext uri="{BB962C8B-B14F-4D97-AF65-F5344CB8AC3E}">
        <p14:creationId xmlns:p14="http://schemas.microsoft.com/office/powerpoint/2010/main" val="2156722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76200">
            <a:solidFill>
              <a:srgbClr val="00B050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Warm Up 1: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>
                <a:solidFill>
                  <a:srgbClr val="C00000"/>
                </a:solidFill>
              </a:rPr>
              <a:t>How many ways can you make the number…..</a:t>
            </a:r>
            <a:endParaRPr lang="en-US" sz="4050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n-US" sz="4050" dirty="0"/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431427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76200">
            <a:solidFill>
              <a:srgbClr val="C00000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Warm Up 2: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rgbClr val="C00000"/>
                </a:solidFill>
              </a:rPr>
              <a:t>How many ways can you make the number</a:t>
            </a:r>
          </a:p>
          <a:p>
            <a:pPr marL="0" indent="0" algn="ctr">
              <a:buNone/>
            </a:pPr>
            <a:r>
              <a:rPr lang="en-US" sz="4050" dirty="0">
                <a:solidFill>
                  <a:srgbClr val="C00000"/>
                </a:solidFill>
              </a:rPr>
              <a:t>36</a:t>
            </a:r>
          </a:p>
        </p:txBody>
      </p:sp>
    </p:spTree>
    <p:extLst>
      <p:ext uri="{BB962C8B-B14F-4D97-AF65-F5344CB8AC3E}">
        <p14:creationId xmlns:p14="http://schemas.microsoft.com/office/powerpoint/2010/main" val="1132631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0954" y="536233"/>
            <a:ext cx="8532331" cy="1204150"/>
          </a:xfrm>
          <a:noFill/>
          <a:ln w="76200">
            <a:solidFill>
              <a:srgbClr val="00B0F0"/>
            </a:solidFill>
          </a:ln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How can we use the same strategy to describe each of the numbers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209978" y="2081405"/>
            <a:ext cx="3917877" cy="1009595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50" dirty="0"/>
              <a:t>25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786385" y="2081405"/>
            <a:ext cx="3955924" cy="1009595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50" dirty="0"/>
              <a:t>36</a:t>
            </a: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2209978" y="3371362"/>
            <a:ext cx="3917877" cy="100959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50" dirty="0">
                <a:latin typeface="Open Sans" panose="020B0606030504020204" pitchFamily="34" charset="0"/>
              </a:rPr>
              <a:t>42</a:t>
            </a: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6824432" y="3371362"/>
            <a:ext cx="3917877" cy="100959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50" dirty="0">
                <a:latin typeface="Open Sans" panose="020B0606030504020204" pitchFamily="34" charset="0"/>
              </a:rPr>
              <a:t>27</a:t>
            </a: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2209978" y="4661319"/>
            <a:ext cx="3917877" cy="100959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50" dirty="0">
                <a:latin typeface="Open Sans" panose="020B0606030504020204" pitchFamily="34" charset="0"/>
              </a:rPr>
              <a:t>48</a:t>
            </a:r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6805408" y="4654298"/>
            <a:ext cx="3917877" cy="100959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700" dirty="0">
                <a:latin typeface="Open Sans" panose="020B0606030504020204" pitchFamily="34" charset="0"/>
              </a:rPr>
              <a:t>Your own number</a:t>
            </a:r>
            <a:endParaRPr lang="en-US" sz="2100" dirty="0"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09822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{5AE393FA-2006-714B-A7A8-BDDCFE28DDE9}tf10001069</Template>
  <TotalTime>1067</TotalTime>
  <Words>620</Words>
  <Application>Microsoft Macintosh PowerPoint</Application>
  <PresentationFormat>Widescreen</PresentationFormat>
  <Paragraphs>97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Century Gothic</vt:lpstr>
      <vt:lpstr>Open Sans</vt:lpstr>
      <vt:lpstr>Wingdings 3</vt:lpstr>
      <vt:lpstr>Wisp</vt:lpstr>
      <vt:lpstr>UDL Preparation Class Activity</vt:lpstr>
      <vt:lpstr>Go Math Sample Lesson 2nd Grade</vt:lpstr>
      <vt:lpstr>Identify Barriers</vt:lpstr>
      <vt:lpstr>Go Math Sample Lesson 2nd Grade: Roles</vt:lpstr>
      <vt:lpstr>Classroom Expectations </vt:lpstr>
      <vt:lpstr>Welcome Back from Recess Today’s Activities</vt:lpstr>
      <vt:lpstr>Warm Up 1:</vt:lpstr>
      <vt:lpstr>Warm Up 2:</vt:lpstr>
      <vt:lpstr>How can we use the same strategy to describe each of the numbers</vt:lpstr>
      <vt:lpstr>Our Question of the day:</vt:lpstr>
      <vt:lpstr>Try This problem</vt:lpstr>
      <vt:lpstr>Work with a Partner to solve the problems</vt:lpstr>
      <vt:lpstr>How did you solve the problems?</vt:lpstr>
      <vt:lpstr>Practice Time: Practice your work   (15 minutes)</vt:lpstr>
      <vt:lpstr>Exit Ticket</vt:lpstr>
      <vt:lpstr>Debrief: What UDL solutions were used?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Melvin, Ty</cp:lastModifiedBy>
  <cp:revision>13</cp:revision>
  <dcterms:created xsi:type="dcterms:W3CDTF">2020-08-16T18:31:16Z</dcterms:created>
  <dcterms:modified xsi:type="dcterms:W3CDTF">2020-08-19T17:34:51Z</dcterms:modified>
</cp:coreProperties>
</file>